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3" r:id="rId2"/>
    <p:sldId id="279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85" r:id="rId11"/>
    <p:sldId id="280" r:id="rId12"/>
    <p:sldId id="281" r:id="rId13"/>
    <p:sldId id="282" r:id="rId14"/>
    <p:sldId id="283" r:id="rId15"/>
    <p:sldId id="284" r:id="rId16"/>
    <p:sldId id="286" r:id="rId17"/>
    <p:sldId id="265" r:id="rId18"/>
    <p:sldId id="264" r:id="rId19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89D"/>
    <a:srgbClr val="527688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9" autoAdjust="0"/>
    <p:restoredTop sz="83491" autoAdjust="0"/>
  </p:normalViewPr>
  <p:slideViewPr>
    <p:cSldViewPr>
      <p:cViewPr varScale="1">
        <p:scale>
          <a:sx n="57" d="100"/>
          <a:sy n="57" d="100"/>
        </p:scale>
        <p:origin x="128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41A9F-6876-4B31-BDCB-778887739BA9}" type="datetimeFigureOut">
              <a:rPr lang="en-AU" smtClean="0"/>
              <a:t>26/04/2022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2B82C-CAD9-4070-87F6-BA209D5DF5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255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altLang="x-non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text styles</a:t>
            </a:r>
          </a:p>
          <a:p>
            <a:pPr lvl="1"/>
            <a:r>
              <a:rPr lang="en-AU" altLang="x-none"/>
              <a:t>Second level</a:t>
            </a:r>
          </a:p>
          <a:p>
            <a:pPr lvl="2"/>
            <a:r>
              <a:rPr lang="en-AU" altLang="x-none"/>
              <a:t>Third level</a:t>
            </a:r>
          </a:p>
          <a:p>
            <a:pPr lvl="3"/>
            <a:r>
              <a:rPr lang="en-AU" altLang="x-none"/>
              <a:t>Fourth level</a:t>
            </a:r>
          </a:p>
          <a:p>
            <a:pPr lvl="4"/>
            <a:r>
              <a:rPr lang="en-AU" altLang="x-none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8C604BE-0F0D-D04A-8219-1C702BFC3B1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075126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u.edu.au/students/academic-skills/writing-assessment/other-assessments/writing-in-law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Taken from: </a:t>
            </a:r>
            <a:r>
              <a:rPr lang="en-AU" dirty="0" smtClean="0">
                <a:hlinkClick r:id="rId3"/>
              </a:rPr>
              <a:t>Writing in Law - ANU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604BE-0F0D-D04A-8219-1C702BFC3B16}" type="slidenum">
              <a:rPr lang="en-AU" altLang="x-none" smtClean="0"/>
              <a:pPr/>
              <a:t>10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32219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4652963"/>
            <a:ext cx="9144000" cy="220503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652963"/>
            <a:ext cx="8280400" cy="51911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altLang="x-none" noProof="0" dirty="0" smtClean="0"/>
              <a:t>Click to edit Master subtitle style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sz="1200"/>
            </a:lvl1pPr>
          </a:lstStyle>
          <a:p>
            <a:endParaRPr lang="en-AU" altLang="x-none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2915816" y="6245225"/>
            <a:ext cx="2895600" cy="476250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56176" y="6245225"/>
            <a:ext cx="432048" cy="476250"/>
          </a:xfrm>
        </p:spPr>
        <p:txBody>
          <a:bodyPr/>
          <a:lstStyle>
            <a:lvl1pPr>
              <a:defRPr sz="1200"/>
            </a:lvl1pPr>
          </a:lstStyle>
          <a:p>
            <a:fld id="{9F3E6DF8-AF08-4E4B-9CA5-1234BCB0AB19}" type="slidenum">
              <a:rPr lang="en-AU" altLang="x-none" smtClean="0"/>
              <a:pPr/>
              <a:t>‹#›</a:t>
            </a:fld>
            <a:endParaRPr lang="en-AU" altLang="x-none" dirty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pic>
        <p:nvPicPr>
          <p:cNvPr id="8201" name="Picture 9" descr="ANU_LOGO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1919288"/>
            <a:ext cx="8207375" cy="64135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altLang="x-none" noProof="0" dirty="0" smtClean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051781"/>
            <a:ext cx="1512000" cy="659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16113"/>
            <a:ext cx="8229600" cy="37544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C6AF67C-1848-A64D-A1D8-DC5EA66A4258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7835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765175"/>
            <a:ext cx="2058988" cy="4905377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5175"/>
            <a:ext cx="6029325" cy="49053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0CE8A18-DF49-B248-B740-D51F7349A537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128390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131840" y="1412776"/>
            <a:ext cx="5184576" cy="423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AU" sz="1800" kern="1200" dirty="0" smtClean="0">
                <a:solidFill>
                  <a:srgbClr val="000000">
                    <a:alpha val="92000"/>
                  </a:srgbClr>
                </a:solidFill>
                <a:effectLst/>
                <a:latin typeface="HelveticaNeueLT Std Lt" panose="020B0403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Since 1960, ANU Law has stood as a leader in legal education and research; influencing public policy, inspiring law reform and social justice, and addressing contemporary legal, social and political challenges.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n-AU" sz="1800" kern="1200" dirty="0" smtClean="0">
              <a:solidFill>
                <a:schemeClr val="tx1"/>
              </a:solidFill>
              <a:effectLst/>
              <a:latin typeface="Arial" charset="0"/>
              <a:ea typeface="Calibri" panose="020F0502020204030204" pitchFamily="34" charset="0"/>
              <a:cs typeface="Arial" charset="0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AU" sz="1800" dirty="0" smtClean="0">
                <a:solidFill>
                  <a:srgbClr val="000000">
                    <a:alpha val="92000"/>
                  </a:srgbClr>
                </a:solidFill>
                <a:effectLst/>
                <a:latin typeface="HelveticaNeueLT Std Lt" panose="020B0403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Our</a:t>
            </a:r>
            <a:r>
              <a:rPr lang="en-AU" sz="1800" baseline="0" dirty="0" smtClean="0">
                <a:solidFill>
                  <a:srgbClr val="000000">
                    <a:alpha val="92000"/>
                  </a:srgbClr>
                </a:solidFill>
                <a:effectLst/>
                <a:latin typeface="HelveticaNeueLT Std Lt" panose="020B0403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AU" sz="1800" dirty="0" smtClean="0">
                <a:solidFill>
                  <a:srgbClr val="000000">
                    <a:alpha val="92000"/>
                  </a:srgbClr>
                </a:solidFill>
                <a:effectLst/>
                <a:latin typeface="HelveticaNeueLT Std Lt" panose="020B0403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history exists as a collection of shared memories between our students, staff, and alumni. </a:t>
            </a:r>
          </a:p>
          <a:p>
            <a:pPr algn="l">
              <a:lnSpc>
                <a:spcPct val="115000"/>
              </a:lnSpc>
              <a:spcAft>
                <a:spcPts val="0"/>
              </a:spcAft>
            </a:pPr>
            <a:endParaRPr lang="en-AU" sz="1800" dirty="0" smtClean="0">
              <a:solidFill>
                <a:srgbClr val="000000">
                  <a:alpha val="92000"/>
                </a:srgbClr>
              </a:solidFill>
              <a:effectLst/>
              <a:latin typeface="HelveticaNeueLT Std Lt" panose="020B0403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AU" sz="1800" dirty="0" smtClean="0">
                <a:solidFill>
                  <a:srgbClr val="000000">
                    <a:alpha val="92000"/>
                  </a:srgbClr>
                </a:solidFill>
                <a:effectLst/>
                <a:latin typeface="HelveticaNeueLT Std Lt" panose="020B0403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To celebrate this history, we need to hear from you. However small the memory or big the moment, share a photo or story from your time with us at </a:t>
            </a:r>
            <a:r>
              <a:rPr lang="en-AU" sz="1800" b="1" dirty="0" smtClean="0">
                <a:solidFill>
                  <a:srgbClr val="000000">
                    <a:alpha val="92000"/>
                  </a:srgbClr>
                </a:solidFill>
                <a:effectLst/>
                <a:latin typeface="HelveticaNeueLT Std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law.anu.edu.au/</a:t>
            </a:r>
            <a:r>
              <a:rPr lang="en-AU" sz="1800" b="1" dirty="0" err="1" smtClean="0">
                <a:solidFill>
                  <a:srgbClr val="000000">
                    <a:alpha val="92000"/>
                  </a:srgbClr>
                </a:solidFill>
                <a:effectLst/>
                <a:latin typeface="HelveticaNeueLT Std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sixtyyears</a:t>
            </a:r>
            <a:endParaRPr lang="en-A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11092" r="2598"/>
          <a:stretch/>
        </p:blipFill>
        <p:spPr>
          <a:xfrm>
            <a:off x="539552" y="2636912"/>
            <a:ext cx="2160000" cy="1403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2160000" cy="11337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103413"/>
            <a:ext cx="2160000" cy="14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87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9" descr="ANU_LOGO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1511300" cy="5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653136"/>
            <a:ext cx="330343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916113"/>
            <a:ext cx="8240713" cy="3817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F89FC6BB-8C27-F94A-91F2-E83A92A465D1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579714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1437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687EAC1-25B4-6649-AB5D-4B7E84931DA7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92955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6113"/>
            <a:ext cx="4038600" cy="3817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038600" cy="3817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DA24F7C-11E0-8C43-95D0-813906CF76BC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62816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519261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885008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768748"/>
            <a:ext cx="3868737" cy="2964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885008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768748"/>
            <a:ext cx="3887788" cy="2964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B5DB8171-D680-7343-8453-43227B20E101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62833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D0817F97-46B2-A643-88E5-074E7847BE3C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20569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B3BDD000-5D8E-4740-8C73-50BC10866A03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544457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676672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859631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281708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BF5A8E7A-4098-AB4E-8356-97C0B71B5837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068512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676672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1147663"/>
            <a:ext cx="4629150" cy="452288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281708"/>
            <a:ext cx="2949575" cy="33888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AU" altLang="x-none" smtClean="0"/>
              <a:t>Footer text goes in here</a:t>
            </a:r>
            <a:endParaRPr lang="en-AU" altLang="x-non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BBFA26A6-4122-6144-85F0-3BBCE759E0C0}" type="slidenum">
              <a:rPr lang="en-AU" altLang="x-none" smtClean="0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558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16113"/>
            <a:ext cx="8229600" cy="381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text styles</a:t>
            </a:r>
          </a:p>
          <a:p>
            <a:pPr lvl="1"/>
            <a:r>
              <a:rPr lang="en-AU" altLang="x-none"/>
              <a:t>Second level</a:t>
            </a:r>
          </a:p>
          <a:p>
            <a:pPr lvl="2"/>
            <a:r>
              <a:rPr lang="en-AU" altLang="x-none"/>
              <a:t>Third level</a:t>
            </a:r>
          </a:p>
          <a:p>
            <a:pPr lvl="3"/>
            <a:r>
              <a:rPr lang="en-AU" altLang="x-none"/>
              <a:t>Fourth level</a:t>
            </a:r>
          </a:p>
          <a:p>
            <a:pPr lvl="4"/>
            <a:r>
              <a:rPr lang="en-AU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AU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AU" altLang="x-none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0600C36-DE0C-DF4C-AAF5-1561733FE351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13" y="5796028"/>
            <a:ext cx="1512000" cy="6761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0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rgbClr val="527688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amian.Clifford@anu.edu.a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lr.com.au/aglc/AGLC4-2021-v1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652963"/>
            <a:ext cx="8280400" cy="11079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AU" altLang="x-none" dirty="0" smtClean="0"/>
              <a:t>Dr Damian Clifford</a:t>
            </a:r>
            <a:br>
              <a:rPr lang="en-AU" altLang="x-none" dirty="0" smtClean="0"/>
            </a:br>
            <a:r>
              <a:rPr lang="en-AU" altLang="x-none" sz="1600" dirty="0" smtClean="0">
                <a:hlinkClick r:id="rId2"/>
              </a:rPr>
              <a:t>damian.clifford@anu.edu.au</a:t>
            </a:r>
            <a:endParaRPr lang="x-none" altLang="x-none" sz="3200" dirty="0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04825" y="1855858"/>
            <a:ext cx="8207375" cy="1754326"/>
          </a:xfrm>
        </p:spPr>
        <p:txBody>
          <a:bodyPr/>
          <a:lstStyle/>
          <a:p>
            <a:r>
              <a:rPr lang="en-AU" altLang="x-none" b="1" dirty="0" smtClean="0"/>
              <a:t>Essay writing tips &amp; tricks</a:t>
            </a:r>
            <a:r>
              <a:rPr lang="en-AU" altLang="x-none" b="1" dirty="0"/>
              <a:t/>
            </a:r>
            <a:br>
              <a:rPr lang="en-AU" altLang="x-none" b="1" dirty="0"/>
            </a:br>
            <a:r>
              <a:rPr lang="en-AU" altLang="x-none" b="1" dirty="0"/>
              <a:t/>
            </a:r>
            <a:br>
              <a:rPr lang="en-AU" altLang="x-none" b="1" dirty="0"/>
            </a:br>
            <a:r>
              <a:rPr lang="en-AU" altLang="x-none" b="1" dirty="0"/>
              <a:t>LAWS8077 – Cyber Law</a:t>
            </a:r>
            <a:endParaRPr lang="x-none" altLang="x-none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229943" cy="410640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765175"/>
            <a:ext cx="8229600" cy="1143000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makes a law essay a law essay?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64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Assessment criteria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8280920" cy="3037780"/>
          </a:xfrm>
        </p:spPr>
        <p:txBody>
          <a:bodyPr>
            <a:noAutofit/>
          </a:bodyPr>
          <a:lstStyle/>
          <a:p>
            <a:pPr lvl="0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of the Issues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Addresses the research question and covers all the important points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Evidence of close consideration of the research question and the research materials drawn on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Issues raised by the topic are clearly and concisely identified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 chosen relates clearly to the topic and is analysed not just summarised or quoted </a:t>
            </a:r>
            <a:r>
              <a:rPr lang="en-A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extensively</a:t>
            </a:r>
            <a:r>
              <a:rPr lang="en-AU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Assessment criteria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8280920" cy="3037780"/>
          </a:xfrm>
        </p:spPr>
        <p:txBody>
          <a:bodyPr>
            <a:noAutofit/>
          </a:bodyPr>
          <a:lstStyle/>
          <a:p>
            <a:pPr lvl="0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 &amp; Development of Argument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theme or argument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Arguments logical and well-organised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Ideas/paragraphs linked </a:t>
            </a:r>
            <a:r>
              <a:rPr lang="en-AU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coherently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Assessment criteria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8280920" cy="3037780"/>
          </a:xfrm>
        </p:spPr>
        <p:txBody>
          <a:bodyPr>
            <a:noAutofit/>
          </a:bodyPr>
          <a:lstStyle/>
          <a:p>
            <a:pPr lvl="0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Argument/Analysis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Originality of ideas and critical analysis of the material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Complexity and insight in dealing with theory/ideas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Suggestions for change where appropriate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Interdisciplinary perspective, where appropriate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Addressing opposing arguments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Well-reasoned conclusions </a:t>
            </a:r>
          </a:p>
        </p:txBody>
      </p:sp>
    </p:spTree>
    <p:extLst>
      <p:ext uri="{BB962C8B-B14F-4D97-AF65-F5344CB8AC3E}">
        <p14:creationId xmlns:p14="http://schemas.microsoft.com/office/powerpoint/2010/main" val="8769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Assessment criteria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8280920" cy="3037780"/>
          </a:xfrm>
        </p:spPr>
        <p:txBody>
          <a:bodyPr>
            <a:noAutofit/>
          </a:bodyPr>
          <a:lstStyle/>
          <a:p>
            <a:pPr lvl="0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covering primary and secondary materials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organisation of sources and ability to synthesise all the research materials used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theoretical material where appropriate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 of research sources (note: research must expand beyond class materials)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of material from research resources into the essay </a:t>
            </a:r>
          </a:p>
        </p:txBody>
      </p:sp>
    </p:spTree>
    <p:extLst>
      <p:ext uri="{BB962C8B-B14F-4D97-AF65-F5344CB8AC3E}">
        <p14:creationId xmlns:p14="http://schemas.microsoft.com/office/powerpoint/2010/main" val="4706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Assessment criteria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8280920" cy="3037780"/>
          </a:xfrm>
        </p:spPr>
        <p:txBody>
          <a:bodyPr>
            <a:noAutofit/>
          </a:bodyPr>
          <a:lstStyle/>
          <a:p>
            <a:pPr lvl="0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Presentation, style and referencing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use of structure, section headings and paragraphs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Clarity and conciseness of expression, interesting and engaging of reader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appropriate terminology and correct grammar, syntax and spelling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and accurate footnotes together with a bibliography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 according to Australian Guide to Legal Citation </a:t>
            </a:r>
          </a:p>
          <a:p>
            <a:pPr lvl="1"/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Adherence to word limit</a:t>
            </a:r>
          </a:p>
        </p:txBody>
      </p:sp>
    </p:spTree>
    <p:extLst>
      <p:ext uri="{BB962C8B-B14F-4D97-AF65-F5344CB8AC3E}">
        <p14:creationId xmlns:p14="http://schemas.microsoft.com/office/powerpoint/2010/main" val="207549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3755386" cy="49465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4048" y="3068960"/>
            <a:ext cx="371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AGLC4-2021-v1.pdf (mulr.com.au)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856993" cy="39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1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3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b="1" u="sng" dirty="0"/>
              <a:t>AT3 Research Essay - 50%</a:t>
            </a:r>
            <a:br>
              <a:rPr lang="en-AU" sz="1800" b="1" u="sng" dirty="0"/>
            </a:br>
            <a:r>
              <a:rPr lang="en-AU" sz="1800" b="1" dirty="0"/>
              <a:t/>
            </a:r>
            <a:br>
              <a:rPr lang="en-AU" sz="1800" b="1" dirty="0"/>
            </a:br>
            <a:r>
              <a:rPr lang="en-AU" sz="1800" dirty="0"/>
              <a:t>The research essay will require students to conduct independent research that investigates a theme, issue or policy related to cyber law. Original research will be required. Essays must include a bibliography, which is excluded from the word count. </a:t>
            </a:r>
            <a:br>
              <a:rPr lang="en-AU" sz="1800" dirty="0"/>
            </a:br>
            <a:r>
              <a:rPr lang="en-AU" sz="1800" b="1" dirty="0"/>
              <a:t/>
            </a:r>
            <a:br>
              <a:rPr lang="en-AU" sz="1800" b="1" dirty="0"/>
            </a:br>
            <a:r>
              <a:rPr lang="en-AU" sz="1800" b="1" dirty="0"/>
              <a:t>Word Limit:</a:t>
            </a:r>
            <a:r>
              <a:rPr lang="en-AU" sz="1800" dirty="0"/>
              <a:t> 3,600 words </a:t>
            </a:r>
            <a:br>
              <a:rPr lang="en-AU" sz="1800" dirty="0"/>
            </a:br>
            <a:r>
              <a:rPr lang="en-AU" sz="1800" b="1" dirty="0"/>
              <a:t>Due Date: </a:t>
            </a:r>
            <a:r>
              <a:rPr lang="en-AU" sz="1800" dirty="0"/>
              <a:t>5 pm, Friday 27 May 2022. Late submissions (without an extension) are permitted, although late penalties will apply. </a:t>
            </a:r>
            <a:endParaRPr lang="en-AU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2</a:t>
            </a:fld>
            <a:endParaRPr lang="en-AU" altLang="x-non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82623"/>
            <a:ext cx="8280722" cy="1143000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Assessments</a:t>
            </a:r>
            <a:endParaRPr lang="en-GB" sz="3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55A0E37-7257-417A-961D-B0920E5EF31E}"/>
              </a:ext>
            </a:extLst>
          </p:cNvPr>
          <p:cNvSpPr txBox="1">
            <a:spLocks/>
          </p:cNvSpPr>
          <p:nvPr/>
        </p:nvSpPr>
        <p:spPr>
          <a:xfrm>
            <a:off x="217539" y="950833"/>
            <a:ext cx="6745236" cy="9124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14313" indent="-214313" defTabSz="342900" fontAlgn="auto">
              <a:spcAft>
                <a:spcPts val="450"/>
              </a:spcAft>
              <a:buClr>
                <a:prstClr val="white"/>
              </a:buClr>
              <a:defRPr/>
            </a:pPr>
            <a:r>
              <a:rPr lang="en-GB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essay questions</a:t>
            </a:r>
            <a:endParaRPr lang="nl-BE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F63F7-7225-6047-BAD0-86BB9FA2E02D}"/>
              </a:ext>
            </a:extLst>
          </p:cNvPr>
          <p:cNvSpPr txBox="1"/>
          <p:nvPr/>
        </p:nvSpPr>
        <p:spPr>
          <a:xfrm>
            <a:off x="539552" y="1988840"/>
            <a:ext cx="7787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AU" b="1" dirty="0"/>
              <a:t>Critically examine the existing information sharing obligations and assess the regulatory challenges associated with effective public-private information sharing in the protection of critical infrastructures.</a:t>
            </a:r>
            <a:endParaRPr lang="en-AU" dirty="0"/>
          </a:p>
          <a:p>
            <a:pPr marL="342900" lvl="0" indent="-342900">
              <a:buFont typeface="+mj-lt"/>
              <a:buAutoNum type="arabicPeriod"/>
            </a:pPr>
            <a:r>
              <a:rPr lang="en-AU" b="1" dirty="0"/>
              <a:t>Critically examine the existing regulatory framework dealing with ransomware attacks with particular attention on the regulatory challenges posed by such attacks.</a:t>
            </a:r>
            <a:endParaRPr lang="en-AU" dirty="0"/>
          </a:p>
          <a:p>
            <a:r>
              <a:rPr lang="en-US" b="1" dirty="0">
                <a:solidFill>
                  <a:schemeClr val="bg1"/>
                </a:solidFill>
              </a:rPr>
              <a:t> 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26A5099-B5BC-DC4B-BFE6-9C502DB80084}"/>
              </a:ext>
            </a:extLst>
          </p:cNvPr>
          <p:cNvSpPr>
            <a:spLocks/>
          </p:cNvSpPr>
          <p:nvPr/>
        </p:nvSpPr>
        <p:spPr bwMode="auto">
          <a:xfrm>
            <a:off x="2543175" y="1313260"/>
            <a:ext cx="25004" cy="0"/>
          </a:xfrm>
          <a:custGeom>
            <a:avLst/>
            <a:gdLst>
              <a:gd name="T0" fmla="*/ 0 w 53"/>
              <a:gd name="T1" fmla="*/ 0 h 20"/>
              <a:gd name="T2" fmla="*/ 33020 w 53"/>
              <a:gd name="T3" fmla="*/ 0 h 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3" h="20">
                <a:moveTo>
                  <a:pt x="0" y="0"/>
                </a:moveTo>
                <a:lnTo>
                  <a:pt x="53" y="0"/>
                </a:lnTo>
              </a:path>
            </a:pathLst>
          </a:custGeom>
          <a:noFill/>
          <a:ln w="609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5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55A0E37-7257-417A-961D-B0920E5EF31E}"/>
              </a:ext>
            </a:extLst>
          </p:cNvPr>
          <p:cNvSpPr txBox="1">
            <a:spLocks/>
          </p:cNvSpPr>
          <p:nvPr/>
        </p:nvSpPr>
        <p:spPr>
          <a:xfrm>
            <a:off x="217539" y="950833"/>
            <a:ext cx="6745236" cy="9124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14313" indent="-214313" defTabSz="342900" fontAlgn="auto">
              <a:spcAft>
                <a:spcPts val="450"/>
              </a:spcAft>
              <a:buClr>
                <a:prstClr val="white"/>
              </a:buClr>
              <a:defRPr/>
            </a:pPr>
            <a:r>
              <a:rPr lang="en-GB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essay questions</a:t>
            </a:r>
            <a:endParaRPr lang="nl-BE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F63F7-7225-6047-BAD0-86BB9FA2E02D}"/>
              </a:ext>
            </a:extLst>
          </p:cNvPr>
          <p:cNvSpPr txBox="1"/>
          <p:nvPr/>
        </p:nvSpPr>
        <p:spPr>
          <a:xfrm>
            <a:off x="539552" y="2225755"/>
            <a:ext cx="7787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 startAt="3"/>
            </a:pPr>
            <a:r>
              <a:rPr lang="en-AU" b="1" dirty="0"/>
              <a:t>Critically examine the impact of the security risks posed by consumer products designed for children and the role of existing regulatory frameworks in the mitigation of harm.</a:t>
            </a:r>
            <a:endParaRPr lang="en-AU" dirty="0"/>
          </a:p>
          <a:p>
            <a:pPr marL="342900" lvl="0" indent="-342900">
              <a:buFont typeface="+mj-lt"/>
              <a:buAutoNum type="arabicPeriod" startAt="3"/>
            </a:pPr>
            <a:r>
              <a:rPr lang="en-AU" b="1" dirty="0"/>
              <a:t>Critically examine the application of article 2(4) of the UN Charter to cyber operations and explore the necessary factors for any such operation to be classed as an armed attack.</a:t>
            </a:r>
            <a:endParaRPr lang="en-AU" dirty="0"/>
          </a:p>
          <a:p>
            <a:pPr marL="342900" lvl="0" indent="-342900">
              <a:buFont typeface="+mj-lt"/>
              <a:buAutoNum type="arabicPeriod" startAt="3"/>
            </a:pPr>
            <a:r>
              <a:rPr lang="en-AU" b="1" dirty="0"/>
              <a:t>Critically examine the role of cryptocurrencies in the financing of cyber-attacks and assess the practical challenges posed to effective regulatory intervention</a:t>
            </a:r>
            <a:r>
              <a:rPr lang="en-AU" b="1" dirty="0" smtClean="0"/>
              <a:t>.</a:t>
            </a:r>
            <a:endParaRPr lang="en-US" b="1" dirty="0">
              <a:solidFill>
                <a:schemeClr val="bg1"/>
              </a:solidFill>
            </a:endParaRPr>
          </a:p>
          <a:p>
            <a:pPr marL="257175" indent="-257175">
              <a:buFont typeface="+mj-lt"/>
              <a:buAutoNum type="arabicPeriod" startAt="4"/>
            </a:pPr>
            <a:endParaRPr lang="en-US" b="1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26A5099-B5BC-DC4B-BFE6-9C502DB80084}"/>
              </a:ext>
            </a:extLst>
          </p:cNvPr>
          <p:cNvSpPr>
            <a:spLocks/>
          </p:cNvSpPr>
          <p:nvPr/>
        </p:nvSpPr>
        <p:spPr bwMode="auto">
          <a:xfrm>
            <a:off x="2543175" y="1313260"/>
            <a:ext cx="25004" cy="0"/>
          </a:xfrm>
          <a:custGeom>
            <a:avLst/>
            <a:gdLst>
              <a:gd name="T0" fmla="*/ 0 w 53"/>
              <a:gd name="T1" fmla="*/ 0 h 20"/>
              <a:gd name="T2" fmla="*/ 33020 w 53"/>
              <a:gd name="T3" fmla="*/ 0 h 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3" h="20">
                <a:moveTo>
                  <a:pt x="0" y="0"/>
                </a:moveTo>
                <a:lnTo>
                  <a:pt x="53" y="0"/>
                </a:lnTo>
              </a:path>
            </a:pathLst>
          </a:custGeom>
          <a:noFill/>
          <a:ln w="609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3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2596055" y="2996952"/>
            <a:ext cx="3951889" cy="91249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14313" indent="-214313" defTabSz="342900" fontAlgn="auto">
              <a:spcAft>
                <a:spcPts val="450"/>
              </a:spcAft>
              <a:buClr>
                <a:prstClr val="white"/>
              </a:buClr>
              <a:defRPr/>
            </a:pPr>
            <a:r>
              <a:rPr lang="en-GB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go about this?</a:t>
            </a:r>
            <a:endParaRPr lang="nl-BE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8A83-099A-4EF6-8A95-094FB7855634}"/>
              </a:ext>
            </a:extLst>
          </p:cNvPr>
          <p:cNvSpPr txBox="1"/>
          <p:nvPr/>
        </p:nvSpPr>
        <p:spPr>
          <a:xfrm>
            <a:off x="647700" y="19812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0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8CD3A-9FDD-4E7A-AF53-E7917CB88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6994">
            <a:off x="1373580" y="2299254"/>
            <a:ext cx="3257906" cy="3444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00879-32D0-4C39-9FB2-2174CD379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4710">
            <a:off x="4861553" y="2451042"/>
            <a:ext cx="3232046" cy="3141339"/>
          </a:xfrm>
          <a:prstGeom prst="rect">
            <a:avLst/>
          </a:prstGeom>
        </p:spPr>
      </p:pic>
      <p:pic>
        <p:nvPicPr>
          <p:cNvPr id="6" name="Picture 2" descr="Image result for anu data breach">
            <a:extLst>
              <a:ext uri="{FF2B5EF4-FFF2-40B4-BE49-F238E27FC236}">
                <a16:creationId xmlns:a16="http://schemas.microsoft.com/office/drawing/2014/main" id="{C29813BA-AEEC-4C46-88FC-1BD894FD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3413">
            <a:off x="2482596" y="2262086"/>
            <a:ext cx="50292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Sources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24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Sourcing the 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academic literature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277666"/>
            <a:ext cx="4673600" cy="2210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48880"/>
            <a:ext cx="3960439" cy="1947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492896"/>
            <a:ext cx="6300791" cy="3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Narrow down on a particular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240" y="1908175"/>
            <a:ext cx="8097673" cy="3681065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Once you’ve found an issue or question of interest </a:t>
            </a:r>
            <a:r>
              <a:rPr lang="mr-IN" sz="1800" dirty="0">
                <a:latin typeface="Tahoma" panose="020B0604030504040204" pitchFamily="34" charset="0"/>
                <a:ea typeface="Tahoma" panose="020B0604030504040204" pitchFamily="34" charset="0"/>
              </a:rPr>
              <a:t>–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READ EVERYTHING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literature saying?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live issues?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fault lines?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are the active debates?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worth exploring further?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Remember that simply providing a survey / description of existing material is insufficient </a:t>
            </a:r>
            <a:r>
              <a:rPr lang="mr-IN" sz="1800" dirty="0">
                <a:latin typeface="Tahoma" panose="020B0604030504040204" pitchFamily="34" charset="0"/>
                <a:ea typeface="Tahoma" panose="020B0604030504040204" pitchFamily="34" charset="0"/>
              </a:rPr>
              <a:t>–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you need an argument and you need to be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material you encounter in order to develop your argument.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to break the question down conceptually and 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strategic about your resources.</a:t>
            </a:r>
          </a:p>
        </p:txBody>
      </p:sp>
    </p:spTree>
    <p:extLst>
      <p:ext uri="{BB962C8B-B14F-4D97-AF65-F5344CB8AC3E}">
        <p14:creationId xmlns:p14="http://schemas.microsoft.com/office/powerpoint/2010/main" val="20157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Focusing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8280920" cy="3037780"/>
          </a:xfrm>
        </p:spPr>
        <p:txBody>
          <a:bodyPr>
            <a:noAutofit/>
          </a:bodyPr>
          <a:lstStyle/>
          <a:p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 a nose for relevance to focus on the texts that most relate to your questions / issues and approach / method.</a:t>
            </a:r>
          </a:p>
          <a:p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an angle on your issue / question.</a:t>
            </a:r>
          </a:p>
          <a:p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the competing approaches from different authors.</a:t>
            </a:r>
          </a:p>
          <a:p>
            <a:pPr lvl="1"/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their different backgrounds / politics / disciplines?</a:t>
            </a:r>
          </a:p>
          <a:p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Drill down </a:t>
            </a:r>
            <a:r>
              <a:rPr lang="mr-IN" sz="2000" dirty="0">
                <a:latin typeface="Tahoma" panose="020B0604030504040204" pitchFamily="34" charset="0"/>
                <a:ea typeface="Tahoma" panose="020B0604030504040204" pitchFamily="34" charset="0"/>
              </a:rPr>
              <a:t>–</a:t>
            </a:r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follow bibliographies and citations.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6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6682</TotalTime>
  <Words>653</Words>
  <Application>Microsoft Office PowerPoint</Application>
  <PresentationFormat>On-screen Show (4:3)</PresentationFormat>
  <Paragraphs>69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HelveticaNeueLT Std</vt:lpstr>
      <vt:lpstr>HelveticaNeueLT Std Lt</vt:lpstr>
      <vt:lpstr>Tahoma</vt:lpstr>
      <vt:lpstr>Times New Roman</vt:lpstr>
      <vt:lpstr>Wingdings 3</vt:lpstr>
      <vt:lpstr>ANUPowerpointTemplate2010</vt:lpstr>
      <vt:lpstr>Essay writing tips &amp; tricks  LAWS8077 – Cyber Law</vt:lpstr>
      <vt:lpstr>Assessments</vt:lpstr>
      <vt:lpstr>PowerPoint Presentation</vt:lpstr>
      <vt:lpstr>PowerPoint Presentation</vt:lpstr>
      <vt:lpstr>PowerPoint Presentation</vt:lpstr>
      <vt:lpstr>Sources</vt:lpstr>
      <vt:lpstr>Sourcing the academic literature</vt:lpstr>
      <vt:lpstr>Narrow down on a particular issue</vt:lpstr>
      <vt:lpstr>Focusing in</vt:lpstr>
      <vt:lpstr>What makes a law essay a law essay?</vt:lpstr>
      <vt:lpstr>Assessment criteria</vt:lpstr>
      <vt:lpstr>Assessment criteria</vt:lpstr>
      <vt:lpstr>Assessment criteria</vt:lpstr>
      <vt:lpstr>Assessment criteria</vt:lpstr>
      <vt:lpstr>Assessment criteria</vt:lpstr>
      <vt:lpstr>PowerPoint Presentation</vt:lpstr>
      <vt:lpstr>PowerPoint Presentation</vt:lpstr>
      <vt:lpstr>PowerPoint Presentation</vt:lpstr>
    </vt:vector>
  </TitlesOfParts>
  <Company>The Australian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u4031391</dc:creator>
  <cp:lastModifiedBy>Damian Clifford</cp:lastModifiedBy>
  <cp:revision>148</cp:revision>
  <dcterms:created xsi:type="dcterms:W3CDTF">2010-10-19T05:25:31Z</dcterms:created>
  <dcterms:modified xsi:type="dcterms:W3CDTF">2022-04-25T21:17:26Z</dcterms:modified>
</cp:coreProperties>
</file>